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Slab"/>
      <p:regular r:id="rId17"/>
    </p:embeddedFont>
    <p:embeddedFont>
      <p:font typeface="Roboto Slab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slideLayout" Target="../slideLayouts/slideLayout11.xml"/><Relationship Id="rId10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svg"/><Relationship Id="rId12" Type="http://schemas.openxmlformats.org/officeDocument/2006/relationships/image" Target="../media/image-6-12.png"/><Relationship Id="rId13" Type="http://schemas.openxmlformats.org/officeDocument/2006/relationships/image" Target="../media/image-6-13.png"/><Relationship Id="rId14" Type="http://schemas.openxmlformats.org/officeDocument/2006/relationships/image" Target="../media/image-6-14.svg"/><Relationship Id="rId15" Type="http://schemas.openxmlformats.org/officeDocument/2006/relationships/slideLayout" Target="../slideLayouts/slideLayout7.xml"/><Relationship Id="rId1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6584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Simulador Web Interactivo de una Pila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2356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26625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Aprendiendo Estructuras de Datos LIFO</a:t>
            </a:r>
            <a:endParaRPr lang="en-US" sz="3550" dirty="0"/>
          </a:p>
        </p:txBody>
      </p:sp>
      <p:sp>
        <p:nvSpPr>
          <p:cNvPr id="6" name="Text 3"/>
          <p:cNvSpPr/>
          <p:nvPr/>
        </p:nvSpPr>
        <p:spPr>
          <a:xfrm>
            <a:off x="793790" y="59007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Raul Aguayo   -  Eduardo Calan   -  Edwin Cauich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58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Aspectos Técnicos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3118247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Tecnología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3743325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HTML5, CSS3 y JavaScript (Vanilla).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6884" y="3118247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Diseño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07348" y="3743325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Responsive (adaptable a móviles) y estético (paleta de colores suaves).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5057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Lógica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5547836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Manejo de Arrays en JS para simular la estructura de datos Pila (push(), pop()).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6884" y="492275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5057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DOM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07348" y="5547836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Manipulación dinámica para actualizar la vista sin recargar la página.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43733"/>
            <a:ext cx="63693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¿Qué es este Simulador?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06140"/>
            <a:ext cx="4196358" cy="2579608"/>
          </a:xfrm>
          <a:prstGeom prst="roundRect">
            <a:avLst>
              <a:gd name="adj" fmla="val 1319"/>
            </a:avLst>
          </a:prstGeom>
          <a:solidFill>
            <a:srgbClr val="E9ECF2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3632954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Herramienta visual para manipular una pila.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5216962" y="3406140"/>
            <a:ext cx="4196358" cy="2579608"/>
          </a:xfrm>
          <a:prstGeom prst="roundRect">
            <a:avLst>
              <a:gd name="adj" fmla="val 1319"/>
            </a:avLst>
          </a:prstGeom>
          <a:solidFill>
            <a:srgbClr val="E9ECF2"/>
          </a:solidFill>
          <a:ln/>
        </p:spPr>
      </p:sp>
      <p:sp>
        <p:nvSpPr>
          <p:cNvPr id="6" name="Text 4"/>
          <p:cNvSpPr/>
          <p:nvPr/>
        </p:nvSpPr>
        <p:spPr>
          <a:xfrm>
            <a:off x="5443776" y="3632954"/>
            <a:ext cx="374273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Permite experimentar con operaciones básicas y avanzadas.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9640133" y="3406140"/>
            <a:ext cx="4196358" cy="2579608"/>
          </a:xfrm>
          <a:prstGeom prst="roundRect">
            <a:avLst>
              <a:gd name="adj" fmla="val 1319"/>
            </a:avLst>
          </a:prstGeom>
          <a:solidFill>
            <a:srgbClr val="E9ECF2"/>
          </a:solidFill>
          <a:ln/>
        </p:spPr>
      </p:sp>
      <p:sp>
        <p:nvSpPr>
          <p:cNvPr id="8" name="Text 6"/>
          <p:cNvSpPr/>
          <p:nvPr/>
        </p:nvSpPr>
        <p:spPr>
          <a:xfrm>
            <a:off x="9866948" y="3632954"/>
            <a:ext cx="3742730" cy="2125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Objetivo: Facilitar la comprensión del comportamiento de la memoria y el procesamiento de datos en una pila.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341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0106" y="1145738"/>
            <a:ext cx="4934069" cy="594181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73073" y="607457"/>
            <a:ext cx="5522357" cy="69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Interfaz de Usuario</a:t>
            </a:r>
            <a:endParaRPr lang="en-US" sz="4300" dirty="0"/>
          </a:p>
        </p:txBody>
      </p:sp>
      <p:sp>
        <p:nvSpPr>
          <p:cNvPr id="5" name="Shape 1"/>
          <p:cNvSpPr/>
          <p:nvPr/>
        </p:nvSpPr>
        <p:spPr>
          <a:xfrm>
            <a:off x="773073" y="1628894"/>
            <a:ext cx="7597854" cy="1333619"/>
          </a:xfrm>
          <a:prstGeom prst="roundRect">
            <a:avLst>
              <a:gd name="adj" fmla="val 10970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593" y="1628894"/>
            <a:ext cx="121920" cy="133361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115854" y="188023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Panel Izquierdo</a:t>
            </a:r>
            <a:endParaRPr lang="en-US" sz="2150" dirty="0"/>
          </a:p>
        </p:txBody>
      </p:sp>
      <p:sp>
        <p:nvSpPr>
          <p:cNvPr id="8" name="Text 3"/>
          <p:cNvSpPr/>
          <p:nvPr/>
        </p:nvSpPr>
        <p:spPr>
          <a:xfrm>
            <a:off x="1115854" y="2357795"/>
            <a:ext cx="7003733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Controles y operaciones (Básicas, Aritméticas, Subrutinas).</a:t>
            </a:r>
            <a:endParaRPr lang="en-US" sz="1700" dirty="0"/>
          </a:p>
        </p:txBody>
      </p:sp>
      <p:sp>
        <p:nvSpPr>
          <p:cNvPr id="9" name="Shape 4"/>
          <p:cNvSpPr/>
          <p:nvPr/>
        </p:nvSpPr>
        <p:spPr>
          <a:xfrm>
            <a:off x="773073" y="3183374"/>
            <a:ext cx="7597854" cy="1333619"/>
          </a:xfrm>
          <a:prstGeom prst="roundRect">
            <a:avLst>
              <a:gd name="adj" fmla="val 10970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593" y="3183374"/>
            <a:ext cx="121920" cy="133361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15854" y="343471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Panel Derecho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1115854" y="3912275"/>
            <a:ext cx="7003733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Visualización gráfica de la pila en tiempo real.</a:t>
            </a:r>
            <a:endParaRPr lang="en-US" sz="1700" dirty="0"/>
          </a:p>
        </p:txBody>
      </p:sp>
      <p:sp>
        <p:nvSpPr>
          <p:cNvPr id="13" name="Shape 7"/>
          <p:cNvSpPr/>
          <p:nvPr/>
        </p:nvSpPr>
        <p:spPr>
          <a:xfrm>
            <a:off x="773073" y="4737854"/>
            <a:ext cx="7597854" cy="1333619"/>
          </a:xfrm>
          <a:prstGeom prst="roundRect">
            <a:avLst>
              <a:gd name="adj" fmla="val 10970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593" y="4737854"/>
            <a:ext cx="121920" cy="1333619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115854" y="498919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Panel Inferior</a:t>
            </a:r>
            <a:endParaRPr lang="en-US" sz="2150" dirty="0"/>
          </a:p>
        </p:txBody>
      </p:sp>
      <p:sp>
        <p:nvSpPr>
          <p:cNvPr id="16" name="Text 9"/>
          <p:cNvSpPr/>
          <p:nvPr/>
        </p:nvSpPr>
        <p:spPr>
          <a:xfrm>
            <a:off x="1115854" y="5466755"/>
            <a:ext cx="7003733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Bitácora (Log) de historial y mensajes de estado.</a:t>
            </a:r>
            <a:endParaRPr lang="en-US" sz="1700" dirty="0"/>
          </a:p>
        </p:txBody>
      </p:sp>
      <p:sp>
        <p:nvSpPr>
          <p:cNvPr id="17" name="Shape 10"/>
          <p:cNvSpPr/>
          <p:nvPr/>
        </p:nvSpPr>
        <p:spPr>
          <a:xfrm>
            <a:off x="773073" y="6292334"/>
            <a:ext cx="7597854" cy="1333619"/>
          </a:xfrm>
          <a:prstGeom prst="roundRect">
            <a:avLst>
              <a:gd name="adj" fmla="val 10970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593" y="6292334"/>
            <a:ext cx="121920" cy="1333619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115854" y="654367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Encabezado</a:t>
            </a:r>
            <a:endParaRPr lang="en-US" sz="2150" dirty="0"/>
          </a:p>
        </p:txBody>
      </p:sp>
      <p:sp>
        <p:nvSpPr>
          <p:cNvPr id="20" name="Text 12"/>
          <p:cNvSpPr/>
          <p:nvPr/>
        </p:nvSpPr>
        <p:spPr>
          <a:xfrm>
            <a:off x="1115854" y="7021235"/>
            <a:ext cx="7003733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Configuración de capacidad.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629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Configuración Inicial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1192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usuario puede definir la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Capacidad Máxima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45412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Rango permitido: 1 a 20 elementos.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9632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Validación: No se puede reducir la capacidad por debajo de la cantidad actual de elementos.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143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5132427"/>
            <a:ext cx="12574667" cy="11340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2260" y="1386840"/>
            <a:ext cx="2849880" cy="54559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29671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Operaciones Básicas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(PUSH y POP)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281243"/>
            <a:ext cx="214955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PUSH</a:t>
            </a:r>
            <a:endParaRPr lang="en-US" sz="2650" dirty="0"/>
          </a:p>
        </p:txBody>
      </p:sp>
      <p:sp>
        <p:nvSpPr>
          <p:cNvPr id="6" name="Text 2"/>
          <p:cNvSpPr/>
          <p:nvPr/>
        </p:nvSpPr>
        <p:spPr>
          <a:xfrm>
            <a:off x="793790" y="3933349"/>
            <a:ext cx="214955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Inserta un valor entero en la cima. Requiere input numérico. Valida si la pila está llena (Overflow).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3504367" y="3281243"/>
            <a:ext cx="214955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POP</a:t>
            </a:r>
            <a:endParaRPr lang="en-US" sz="2650" dirty="0"/>
          </a:p>
        </p:txBody>
      </p:sp>
      <p:sp>
        <p:nvSpPr>
          <p:cNvPr id="8" name="Text 4"/>
          <p:cNvSpPr/>
          <p:nvPr/>
        </p:nvSpPr>
        <p:spPr>
          <a:xfrm>
            <a:off x="3504367" y="3933349"/>
            <a:ext cx="214955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Elimina el elemento en la cima. Valida si la pila está vacía (Underflow).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6214943" y="3258502"/>
            <a:ext cx="21495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93790" y="656998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2260" y="1386840"/>
            <a:ext cx="2849880" cy="54559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682823"/>
            <a:ext cx="56742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Inspección de Estado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1731764"/>
            <a:ext cx="3664744" cy="2648069"/>
          </a:xfrm>
          <a:prstGeom prst="roundRect">
            <a:avLst>
              <a:gd name="adj" fmla="val 1285"/>
            </a:avLst>
          </a:prstGeom>
          <a:solidFill>
            <a:srgbClr val="E9ECF2"/>
          </a:solidFill>
          <a:ln/>
        </p:spPr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881" y="1958578"/>
            <a:ext cx="680442" cy="680442"/>
          </a:xfrm>
          <a:prstGeom prst="rect">
            <a:avLst/>
          </a:prstGeom>
        </p:spPr>
      </p:pic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3047" y="2145625"/>
            <a:ext cx="306110" cy="30611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020604" y="2865834"/>
            <a:ext cx="321111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TOP</a:t>
            </a:r>
            <a:endParaRPr lang="en-US" sz="2650" dirty="0"/>
          </a:p>
        </p:txBody>
      </p:sp>
      <p:sp>
        <p:nvSpPr>
          <p:cNvPr id="9" name="Text 3"/>
          <p:cNvSpPr/>
          <p:nvPr/>
        </p:nvSpPr>
        <p:spPr>
          <a:xfrm>
            <a:off x="1020604" y="3427214"/>
            <a:ext cx="3211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Muestra el valor superior sin eliminarlo.</a:t>
            </a:r>
            <a:endParaRPr lang="en-US" sz="1750" dirty="0"/>
          </a:p>
        </p:txBody>
      </p:sp>
      <p:sp>
        <p:nvSpPr>
          <p:cNvPr id="10" name="Shape 4"/>
          <p:cNvSpPr/>
          <p:nvPr/>
        </p:nvSpPr>
        <p:spPr>
          <a:xfrm>
            <a:off x="4685348" y="1731764"/>
            <a:ext cx="3664863" cy="2648069"/>
          </a:xfrm>
          <a:prstGeom prst="roundRect">
            <a:avLst>
              <a:gd name="adj" fmla="val 1285"/>
            </a:avLst>
          </a:prstGeom>
          <a:solidFill>
            <a:srgbClr val="E9ECF2"/>
          </a:solidFill>
          <a:ln/>
        </p:spPr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558" y="1958578"/>
            <a:ext cx="680442" cy="680442"/>
          </a:xfrm>
          <a:prstGeom prst="rect">
            <a:avLst/>
          </a:prstGeom>
        </p:spPr>
      </p:pic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64724" y="2145625"/>
            <a:ext cx="306110" cy="306110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5100161" y="28658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IsEmpty / IsFull</a:t>
            </a:r>
            <a:endParaRPr lang="en-US" sz="2200" dirty="0"/>
          </a:p>
        </p:txBody>
      </p:sp>
      <p:sp>
        <p:nvSpPr>
          <p:cNvPr id="14" name="Text 6"/>
          <p:cNvSpPr/>
          <p:nvPr/>
        </p:nvSpPr>
        <p:spPr>
          <a:xfrm>
            <a:off x="4912162" y="3356253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Verifican si la pila está totalmente vacía o llena.</a:t>
            </a:r>
            <a:endParaRPr lang="en-US" sz="1750" dirty="0"/>
          </a:p>
        </p:txBody>
      </p:sp>
      <p:sp>
        <p:nvSpPr>
          <p:cNvPr id="15" name="Shape 7"/>
          <p:cNvSpPr/>
          <p:nvPr/>
        </p:nvSpPr>
        <p:spPr>
          <a:xfrm>
            <a:off x="793790" y="4606647"/>
            <a:ext cx="3664744" cy="2940010"/>
          </a:xfrm>
          <a:prstGeom prst="roundRect">
            <a:avLst>
              <a:gd name="adj" fmla="val 1157"/>
            </a:avLst>
          </a:prstGeom>
          <a:solidFill>
            <a:srgbClr val="E9ECF2"/>
          </a:solidFill>
          <a:ln/>
        </p:spPr>
      </p:sp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5881" y="4833461"/>
            <a:ext cx="680442" cy="680442"/>
          </a:xfrm>
          <a:prstGeom prst="rect">
            <a:avLst/>
          </a:prstGeom>
        </p:spPr>
      </p:pic>
      <p:pic>
        <p:nvPicPr>
          <p:cNvPr id="17" name="Image 7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73047" y="5020508"/>
            <a:ext cx="306110" cy="306110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>
            <a:off x="1208484" y="57407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CLEAR</a:t>
            </a:r>
            <a:endParaRPr lang="en-US" sz="2200" dirty="0"/>
          </a:p>
        </p:txBody>
      </p:sp>
      <p:sp>
        <p:nvSpPr>
          <p:cNvPr id="19" name="Text 9"/>
          <p:cNvSpPr/>
          <p:nvPr/>
        </p:nvSpPr>
        <p:spPr>
          <a:xfrm>
            <a:off x="1020604" y="6231136"/>
            <a:ext cx="3211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Vacía completamente la pila y reinicia el estado.</a:t>
            </a:r>
            <a:endParaRPr lang="en-US" sz="1750" dirty="0"/>
          </a:p>
        </p:txBody>
      </p:sp>
      <p:sp>
        <p:nvSpPr>
          <p:cNvPr id="20" name="Shape 10"/>
          <p:cNvSpPr/>
          <p:nvPr/>
        </p:nvSpPr>
        <p:spPr>
          <a:xfrm>
            <a:off x="4685348" y="4606647"/>
            <a:ext cx="3664863" cy="2940010"/>
          </a:xfrm>
          <a:prstGeom prst="roundRect">
            <a:avLst>
              <a:gd name="adj" fmla="val 1157"/>
            </a:avLst>
          </a:prstGeom>
          <a:solidFill>
            <a:srgbClr val="E9ECF2"/>
          </a:solidFill>
          <a:ln/>
        </p:spPr>
      </p:sp>
      <p:pic>
        <p:nvPicPr>
          <p:cNvPr id="21" name="Image 8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77558" y="4833461"/>
            <a:ext cx="680442" cy="680442"/>
          </a:xfrm>
          <a:prstGeom prst="rect">
            <a:avLst/>
          </a:prstGeom>
        </p:spPr>
      </p:pic>
      <p:pic>
        <p:nvPicPr>
          <p:cNvPr id="22" name="Image 9" descr="preencoded.png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64724" y="5020508"/>
            <a:ext cx="306110" cy="306110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>
            <a:off x="5100161" y="57407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Panel de Estado</a:t>
            </a:r>
            <a:endParaRPr lang="en-US" sz="2200" dirty="0"/>
          </a:p>
        </p:txBody>
      </p:sp>
      <p:sp>
        <p:nvSpPr>
          <p:cNvPr id="24" name="Text 12"/>
          <p:cNvSpPr/>
          <p:nvPr/>
        </p:nvSpPr>
        <p:spPr>
          <a:xfrm>
            <a:off x="4912162" y="6231136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Indicadores visuales (True/False) actualizados en tiempo real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0" y="3672840"/>
            <a:ext cx="2590800" cy="8839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294692"/>
            <a:ext cx="65936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Operaciones Aritméticas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34363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Funciona como una calculadora RPN (Notación Polaca Inversa).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396168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 (Suma):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Extrae (POP) los dos últimos números, los suma y guarda (PUSH) el resultado.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MUL (Multiplicación):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Extrae dos, multiplica y guarda.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520898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DIV (División):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Extrae dos, divide (entera) y guarda. Maneja error de división por cero.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890" y="3691890"/>
            <a:ext cx="2674620" cy="8458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275398"/>
            <a:ext cx="57866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Control de Subrutinas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232433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Simula el comportamiento de la pila de llamadas en ejecución de programas.</a:t>
            </a:r>
            <a:endParaRPr lang="en-US" sz="17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305294"/>
            <a:ext cx="1134070" cy="13608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154674" y="3532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CALL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2154674" y="4022527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 una dirección de memoria simulada (DIR_X) y la apila.</a:t>
            </a:r>
            <a:endParaRPr lang="en-US" sz="17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66178"/>
            <a:ext cx="1134070" cy="166985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154674" y="48929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RET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2154674" y="5383411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Desapila el tope y verifica que sea una dirección válida. Actualiza el indicador "Última dirección RET".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793790" y="659118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3180" y="2735580"/>
            <a:ext cx="3368040" cy="27584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713184"/>
            <a:ext cx="68178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Visualización y Feedback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151268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Código de Colores:</a:t>
            </a:r>
            <a:endParaRPr lang="en-US" sz="2650" dirty="0"/>
          </a:p>
        </p:txBody>
      </p:sp>
      <p:sp>
        <p:nvSpPr>
          <p:cNvPr id="6" name="Shape 2"/>
          <p:cNvSpPr/>
          <p:nvPr/>
        </p:nvSpPr>
        <p:spPr>
          <a:xfrm>
            <a:off x="793790" y="2278142"/>
            <a:ext cx="3664744" cy="1306949"/>
          </a:xfrm>
          <a:prstGeom prst="roundRect">
            <a:avLst>
              <a:gd name="adj" fmla="val 2603"/>
            </a:avLst>
          </a:prstGeom>
          <a:solidFill>
            <a:srgbClr val="FFD700"/>
          </a:solidFill>
          <a:ln/>
        </p:spPr>
      </p:sp>
      <p:sp>
        <p:nvSpPr>
          <p:cNvPr id="7" name="Text 3"/>
          <p:cNvSpPr/>
          <p:nvPr/>
        </p:nvSpPr>
        <p:spPr>
          <a:xfrm>
            <a:off x="1020604" y="25049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Amarillo/Dorado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20604" y="2995374"/>
            <a:ext cx="3211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Elemento TOP (Cima).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4685348" y="2278142"/>
            <a:ext cx="3664863" cy="1306949"/>
          </a:xfrm>
          <a:prstGeom prst="roundRect">
            <a:avLst>
              <a:gd name="adj" fmla="val 2603"/>
            </a:avLst>
          </a:prstGeom>
          <a:solidFill>
            <a:srgbClr val="4A90E2"/>
          </a:solidFill>
          <a:ln/>
        </p:spPr>
      </p:sp>
      <p:sp>
        <p:nvSpPr>
          <p:cNvPr id="10" name="Text 6"/>
          <p:cNvSpPr/>
          <p:nvPr/>
        </p:nvSpPr>
        <p:spPr>
          <a:xfrm>
            <a:off x="4912162" y="25049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Azul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4912162" y="2995374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Elementos llenos.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793790" y="3811905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808080"/>
          </a:solidFill>
          <a:ln/>
        </p:spPr>
      </p:sp>
      <p:sp>
        <p:nvSpPr>
          <p:cNvPr id="13" name="Text 9"/>
          <p:cNvSpPr/>
          <p:nvPr/>
        </p:nvSpPr>
        <p:spPr>
          <a:xfrm>
            <a:off x="1020604" y="40387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Gris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1020604" y="452913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Espacios vacíos.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793790" y="5487386"/>
            <a:ext cx="7556421" cy="35957"/>
          </a:xfrm>
          <a:prstGeom prst="rect">
            <a:avLst/>
          </a:prstGeom>
          <a:solidFill>
            <a:srgbClr val="15213F">
              <a:alpha val="50000"/>
            </a:srgbClr>
          </a:solidFill>
          <a:ln/>
        </p:spPr>
      </p:sp>
      <p:sp>
        <p:nvSpPr>
          <p:cNvPr id="16" name="Text 12"/>
          <p:cNvSpPr/>
          <p:nvPr/>
        </p:nvSpPr>
        <p:spPr>
          <a:xfrm>
            <a:off x="793790" y="60052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Bitácora</a:t>
            </a:r>
            <a:endParaRPr lang="en-US" sz="2200" dirty="0"/>
          </a:p>
        </p:txBody>
      </p:sp>
      <p:sp>
        <p:nvSpPr>
          <p:cNvPr id="17" name="Text 13"/>
          <p:cNvSpPr/>
          <p:nvPr/>
        </p:nvSpPr>
        <p:spPr>
          <a:xfrm>
            <a:off x="793790" y="658641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Registro histórico de cada acción con marca de tiempo.</a:t>
            </a: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4856321" y="60052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Mensajes</a:t>
            </a:r>
            <a:endParaRPr lang="en-US" sz="2200" dirty="0"/>
          </a:p>
        </p:txBody>
      </p:sp>
      <p:sp>
        <p:nvSpPr>
          <p:cNvPr id="19" name="Text 15"/>
          <p:cNvSpPr/>
          <p:nvPr/>
        </p:nvSpPr>
        <p:spPr>
          <a:xfrm>
            <a:off x="4856321" y="658641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Alertas flotantes de Éxito (Verde) o Error (Rojo).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2025-12-02T03:32:15Z</dcterms:created>
  <dcterms:modified xsi:type="dcterms:W3CDTF">2025-12-02T03:32:15Z</dcterms:modified>
</cp:coreProperties>
</file>